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  <p:sldId id="263" r:id="rId28"/>
    <p:sldId id="264" r:id="rId29"/>
    <p:sldId id="265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Open Sans Extra Bold" charset="1" panose="020B0906030804020204"/>
      <p:regular r:id="rId14"/>
    </p:embeddedFont>
    <p:embeddedFont>
      <p:font typeface="Open Sans Extra Bold Italics" charset="1" panose="020B0906030804020204"/>
      <p:regular r:id="rId15"/>
    </p:embeddedFont>
    <p:embeddedFont>
      <p:font typeface="Michroma" charset="1" panose="00000000000000000000"/>
      <p:regular r:id="rId16"/>
    </p:embeddedFont>
    <p:embeddedFont>
      <p:font typeface="TT Octosquares" charset="1" panose="02010001040000080307"/>
      <p:regular r:id="rId17"/>
    </p:embeddedFont>
    <p:embeddedFont>
      <p:font typeface="TT Octosquares Bold" charset="1" panose="02010001040000080307"/>
      <p:regular r:id="rId18"/>
    </p:embeddedFont>
    <p:embeddedFont>
      <p:font typeface="TT Octosquares Italics" charset="1" panose="02010001040000080307"/>
      <p:regular r:id="rId19"/>
    </p:embeddedFont>
    <p:embeddedFont>
      <p:font typeface="TT Octosquares Bold Italics" charset="1" panose="02010001040000080307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26" Target="slides/slide6.xml" Type="http://schemas.openxmlformats.org/officeDocument/2006/relationships/slide"/><Relationship Id="rId27" Target="slides/slide7.xml" Type="http://schemas.openxmlformats.org/officeDocument/2006/relationships/slide"/><Relationship Id="rId28" Target="slides/slide8.xml" Type="http://schemas.openxmlformats.org/officeDocument/2006/relationships/slide"/><Relationship Id="rId29" Target="slides/slide9.xml" Type="http://schemas.openxmlformats.org/officeDocument/2006/relationships/slide"/><Relationship Id="rId3" Target="viewProps.xml" Type="http://schemas.openxmlformats.org/officeDocument/2006/relationships/viewProps"/><Relationship Id="rId30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farmaciasolidaria.netlify.app" TargetMode="External" Type="http://schemas.openxmlformats.org/officeDocument/2006/relationships/hyperlink"/><Relationship Id="rId3" Target="../media/image1.png" Type="http://schemas.openxmlformats.org/officeDocument/2006/relationships/image"/><Relationship Id="rId4" Target="https://farmacia-solidaria.netlify.app/" TargetMode="External" Type="http://schemas.openxmlformats.org/officeDocument/2006/relationships/hyperlink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farmacia-solidaria.netlify.app/" TargetMode="External" Type="http://schemas.openxmlformats.org/officeDocument/2006/relationships/hyperlink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https://pfarma.com.br/blog/8419-setorf-farmaceutico-crescimento-2023.html#:~:text=De%20acordo%20com%20uma%20pesquisa,dois%20d%C3%ADgitos%20nos%20pr%C3%B3ximos%20meses" TargetMode="External" Type="http://schemas.openxmlformats.org/officeDocument/2006/relationships/hyperlink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35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75976" y="3835525"/>
            <a:ext cx="14167287" cy="3632265"/>
            <a:chOff x="0" y="0"/>
            <a:chExt cx="5168265" cy="13250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68265" cy="1325060"/>
            </a:xfrm>
            <a:custGeom>
              <a:avLst/>
              <a:gdLst/>
              <a:ahLst/>
              <a:cxnLst/>
              <a:rect r="r" b="b" t="t" l="l"/>
              <a:pathLst>
                <a:path h="1325060" w="5168265">
                  <a:moveTo>
                    <a:pt x="0" y="0"/>
                  </a:moveTo>
                  <a:lnTo>
                    <a:pt x="5168265" y="0"/>
                  </a:lnTo>
                  <a:lnTo>
                    <a:pt x="5168265" y="1325060"/>
                  </a:lnTo>
                  <a:lnTo>
                    <a:pt x="0" y="1325060"/>
                  </a:lnTo>
                  <a:close/>
                </a:path>
              </a:pathLst>
            </a:custGeom>
            <a:solidFill>
              <a:srgbClr val="01206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5885121" y="8862083"/>
            <a:ext cx="6148998" cy="730105"/>
            <a:chOff x="0" y="0"/>
            <a:chExt cx="8848623" cy="1050646"/>
          </a:xfrm>
        </p:grpSpPr>
        <p:sp>
          <p:nvSpPr>
            <p:cNvPr name="Freeform 5" id="5">
              <a:hlinkClick r:id="rId2" tooltip="https://farmaciasolidaria.netlify.app"/>
            </p:cNvPr>
            <p:cNvSpPr/>
            <p:nvPr/>
          </p:nvSpPr>
          <p:spPr>
            <a:xfrm flipH="false" flipV="false" rot="0">
              <a:off x="0" y="0"/>
              <a:ext cx="8848623" cy="1050646"/>
            </a:xfrm>
            <a:custGeom>
              <a:avLst/>
              <a:gdLst/>
              <a:ahLst/>
              <a:cxnLst/>
              <a:rect r="r" b="b" t="t" l="l"/>
              <a:pathLst>
                <a:path h="1050646" w="8848623">
                  <a:moveTo>
                    <a:pt x="8848623" y="279400"/>
                  </a:moveTo>
                  <a:lnTo>
                    <a:pt x="8848623" y="0"/>
                  </a:lnTo>
                  <a:lnTo>
                    <a:pt x="0" y="0"/>
                  </a:lnTo>
                  <a:lnTo>
                    <a:pt x="0" y="1050646"/>
                  </a:lnTo>
                  <a:lnTo>
                    <a:pt x="8848623" y="1050646"/>
                  </a:lnTo>
                  <a:lnTo>
                    <a:pt x="8848623" y="279400"/>
                  </a:lnTo>
                  <a:close/>
                  <a:moveTo>
                    <a:pt x="8769883" y="279400"/>
                  </a:moveTo>
                  <a:lnTo>
                    <a:pt x="8769883" y="971906"/>
                  </a:lnTo>
                  <a:lnTo>
                    <a:pt x="78740" y="971906"/>
                  </a:lnTo>
                  <a:lnTo>
                    <a:pt x="78740" y="78740"/>
                  </a:lnTo>
                  <a:lnTo>
                    <a:pt x="8769883" y="78740"/>
                  </a:lnTo>
                  <a:lnTo>
                    <a:pt x="8769883" y="2794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AutoShape 6" id="6"/>
          <p:cNvSpPr/>
          <p:nvPr/>
        </p:nvSpPr>
        <p:spPr>
          <a:xfrm>
            <a:off x="1875976" y="3790281"/>
            <a:ext cx="14167287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905454" y="7441597"/>
            <a:ext cx="14195862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6087029" y="3775994"/>
            <a:ext cx="0" cy="3665603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891167" y="3775994"/>
            <a:ext cx="0" cy="3665603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7905266" y="6562482"/>
            <a:ext cx="2189912" cy="114300"/>
            <a:chOff x="0" y="0"/>
            <a:chExt cx="2919883" cy="152400"/>
          </a:xfrm>
        </p:grpSpPr>
        <p:sp>
          <p:nvSpPr>
            <p:cNvPr name="AutoShape 11" id="11"/>
            <p:cNvSpPr/>
            <p:nvPr/>
          </p:nvSpPr>
          <p:spPr>
            <a:xfrm rot="0">
              <a:off x="1467020" y="0"/>
              <a:ext cx="1452863" cy="0"/>
            </a:xfrm>
            <a:prstGeom prst="line">
              <a:avLst/>
            </a:prstGeom>
            <a:ln cap="flat" w="152400">
              <a:solidFill>
                <a:srgbClr val="8C52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2" id="12"/>
            <p:cNvSpPr/>
            <p:nvPr/>
          </p:nvSpPr>
          <p:spPr>
            <a:xfrm rot="0">
              <a:off x="0" y="0"/>
              <a:ext cx="1452863" cy="0"/>
            </a:xfrm>
            <a:prstGeom prst="line">
              <a:avLst/>
            </a:prstGeom>
            <a:ln cap="flat" w="1524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6080323" y="1028700"/>
            <a:ext cx="5758593" cy="1907534"/>
          </a:xfrm>
          <a:custGeom>
            <a:avLst/>
            <a:gdLst/>
            <a:ahLst/>
            <a:cxnLst/>
            <a:rect r="r" b="b" t="t" l="l"/>
            <a:pathLst>
              <a:path h="1907534" w="5758593">
                <a:moveTo>
                  <a:pt x="0" y="0"/>
                </a:moveTo>
                <a:lnTo>
                  <a:pt x="5758593" y="0"/>
                </a:lnTo>
                <a:lnTo>
                  <a:pt x="5758593" y="1907534"/>
                </a:lnTo>
                <a:lnTo>
                  <a:pt x="0" y="19075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893661" y="5267325"/>
            <a:ext cx="10213122" cy="63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00"/>
              </a:lnSpc>
            </a:pPr>
            <a:r>
              <a:rPr lang="en-US" sz="5000" spc="50">
                <a:solidFill>
                  <a:srgbClr val="FFFFFF"/>
                </a:solidFill>
                <a:latin typeface="Michroma"/>
              </a:rPr>
              <a:t>FARMÁCIA</a:t>
            </a:r>
            <a:r>
              <a:rPr lang="en-US" sz="5000" spc="50">
                <a:solidFill>
                  <a:srgbClr val="F7A809"/>
                </a:solidFill>
                <a:latin typeface="Michroma"/>
              </a:rPr>
              <a:t> </a:t>
            </a:r>
            <a:r>
              <a:rPr lang="en-US" sz="5000" spc="50">
                <a:solidFill>
                  <a:srgbClr val="8C52FF"/>
                </a:solidFill>
                <a:latin typeface="Michroma"/>
              </a:rPr>
              <a:t>SOLIDÁRIA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803955" y="7557619"/>
            <a:ext cx="8611609" cy="106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spc="40">
                <a:solidFill>
                  <a:srgbClr val="FFFFFF"/>
                </a:solidFill>
                <a:latin typeface="Roboto"/>
              </a:rPr>
              <a:t>Gabriel Rodrigues do Nascimento - RA:1820701 </a:t>
            </a:r>
          </a:p>
          <a:p>
            <a:pPr algn="ctr">
              <a:lnSpc>
                <a:spcPts val="2800"/>
              </a:lnSpc>
            </a:pPr>
            <a:r>
              <a:rPr lang="en-US" sz="2000" spc="40">
                <a:solidFill>
                  <a:srgbClr val="FFFFFF"/>
                </a:solidFill>
                <a:latin typeface="Roboto"/>
              </a:rPr>
              <a:t>Gustavo Yuji Iha - RA: 1461933</a:t>
            </a:r>
          </a:p>
          <a:p>
            <a:pPr algn="ctr">
              <a:lnSpc>
                <a:spcPts val="2800"/>
              </a:lnSpc>
            </a:pPr>
            <a:r>
              <a:rPr lang="en-US" sz="2000" spc="40">
                <a:solidFill>
                  <a:srgbClr val="FFFFFF"/>
                </a:solidFill>
                <a:latin typeface="Roboto"/>
              </a:rPr>
              <a:t>Michelle Santana de Jesus - RA: 1727136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011281" y="9038639"/>
            <a:ext cx="389667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u="sng">
                <a:solidFill>
                  <a:srgbClr val="FFFFFF"/>
                </a:solidFill>
                <a:latin typeface="Open Sans Extra Bold"/>
                <a:hlinkClick r:id="rId4" tooltip="https://farmacia-solidaria.netlify.app/"/>
              </a:rPr>
              <a:t>farmacia-solidaria.netlify.app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35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55594" y="2005105"/>
            <a:ext cx="14167287" cy="3632265"/>
            <a:chOff x="0" y="0"/>
            <a:chExt cx="5168265" cy="13250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68265" cy="1325060"/>
            </a:xfrm>
            <a:custGeom>
              <a:avLst/>
              <a:gdLst/>
              <a:ahLst/>
              <a:cxnLst/>
              <a:rect r="r" b="b" t="t" l="l"/>
              <a:pathLst>
                <a:path h="1325060" w="5168265">
                  <a:moveTo>
                    <a:pt x="0" y="0"/>
                  </a:moveTo>
                  <a:lnTo>
                    <a:pt x="5168265" y="0"/>
                  </a:lnTo>
                  <a:lnTo>
                    <a:pt x="5168265" y="1325060"/>
                  </a:lnTo>
                  <a:lnTo>
                    <a:pt x="0" y="1325060"/>
                  </a:lnTo>
                  <a:close/>
                </a:path>
              </a:pathLst>
            </a:custGeom>
            <a:solidFill>
              <a:srgbClr val="012060"/>
            </a:solidFill>
          </p:spPr>
        </p:sp>
      </p:grpSp>
      <p:sp>
        <p:nvSpPr>
          <p:cNvPr name="AutoShape 4" id="4"/>
          <p:cNvSpPr/>
          <p:nvPr/>
        </p:nvSpPr>
        <p:spPr>
          <a:xfrm rot="0">
            <a:off x="2055594" y="1971768"/>
            <a:ext cx="14167287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2055594" y="5623083"/>
            <a:ext cx="14195862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5400000">
            <a:off x="208505" y="3790281"/>
            <a:ext cx="3665603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6421373" y="7089933"/>
            <a:ext cx="5674212" cy="730105"/>
            <a:chOff x="0" y="0"/>
            <a:chExt cx="8165391" cy="105064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65390" cy="1050646"/>
            </a:xfrm>
            <a:custGeom>
              <a:avLst/>
              <a:gdLst/>
              <a:ahLst/>
              <a:cxnLst/>
              <a:rect r="r" b="b" t="t" l="l"/>
              <a:pathLst>
                <a:path h="1050646" w="8165390">
                  <a:moveTo>
                    <a:pt x="8165390" y="279400"/>
                  </a:moveTo>
                  <a:lnTo>
                    <a:pt x="8165390" y="0"/>
                  </a:lnTo>
                  <a:lnTo>
                    <a:pt x="0" y="0"/>
                  </a:lnTo>
                  <a:lnTo>
                    <a:pt x="0" y="1050646"/>
                  </a:lnTo>
                  <a:lnTo>
                    <a:pt x="8165390" y="1050646"/>
                  </a:lnTo>
                  <a:lnTo>
                    <a:pt x="8165390" y="279400"/>
                  </a:lnTo>
                  <a:close/>
                  <a:moveTo>
                    <a:pt x="8086651" y="279400"/>
                  </a:moveTo>
                  <a:lnTo>
                    <a:pt x="8086651" y="971906"/>
                  </a:lnTo>
                  <a:lnTo>
                    <a:pt x="78740" y="971906"/>
                  </a:lnTo>
                  <a:lnTo>
                    <a:pt x="78740" y="78740"/>
                  </a:lnTo>
                  <a:lnTo>
                    <a:pt x="8086651" y="78740"/>
                  </a:lnTo>
                  <a:lnTo>
                    <a:pt x="8086651" y="2794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AutoShape 9" id="9"/>
          <p:cNvSpPr/>
          <p:nvPr/>
        </p:nvSpPr>
        <p:spPr>
          <a:xfrm rot="0">
            <a:off x="2055594" y="1971768"/>
            <a:ext cx="14167287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rot="0">
            <a:off x="2055594" y="5623083"/>
            <a:ext cx="14195862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5400000">
            <a:off x="14404367" y="3790281"/>
            <a:ext cx="3665603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5400000">
            <a:off x="208505" y="3790281"/>
            <a:ext cx="3665603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/>
          <p:nvPr/>
        </p:nvGrpSpPr>
        <p:grpSpPr>
          <a:xfrm rot="0">
            <a:off x="8044282" y="4632483"/>
            <a:ext cx="2189912" cy="114300"/>
            <a:chOff x="0" y="0"/>
            <a:chExt cx="2919883" cy="152400"/>
          </a:xfrm>
        </p:grpSpPr>
        <p:sp>
          <p:nvSpPr>
            <p:cNvPr name="AutoShape 14" id="14"/>
            <p:cNvSpPr/>
            <p:nvPr/>
          </p:nvSpPr>
          <p:spPr>
            <a:xfrm rot="0">
              <a:off x="1467020" y="0"/>
              <a:ext cx="1452863" cy="0"/>
            </a:xfrm>
            <a:prstGeom prst="line">
              <a:avLst/>
            </a:prstGeom>
            <a:ln cap="flat" w="152400">
              <a:solidFill>
                <a:srgbClr val="8C52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5" id="15"/>
            <p:cNvSpPr/>
            <p:nvPr/>
          </p:nvSpPr>
          <p:spPr>
            <a:xfrm rot="0">
              <a:off x="0" y="0"/>
              <a:ext cx="1452863" cy="0"/>
            </a:xfrm>
            <a:prstGeom prst="line">
              <a:avLst/>
            </a:prstGeom>
            <a:ln cap="flat" w="1524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6421373" y="3565650"/>
            <a:ext cx="5464304" cy="63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00"/>
              </a:lnSpc>
            </a:pPr>
            <a:r>
              <a:rPr lang="en-US" sz="5000" spc="50">
                <a:solidFill>
                  <a:srgbClr val="FFFFFF"/>
                </a:solidFill>
                <a:latin typeface="Michroma"/>
              </a:rPr>
              <a:t>OBRIGADO</a:t>
            </a:r>
            <a:r>
              <a:rPr lang="en-US" sz="5000" spc="50">
                <a:solidFill>
                  <a:srgbClr val="8C52FF"/>
                </a:solidFill>
                <a:latin typeface="Michroma"/>
              </a:rPr>
              <a:t>!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190899" y="7261383"/>
            <a:ext cx="389667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u="sng">
                <a:solidFill>
                  <a:srgbClr val="FFFFFF"/>
                </a:solidFill>
                <a:latin typeface="Open Sans Extra Bold"/>
                <a:hlinkClick r:id="rId2" tooltip="https://farmacia-solidaria.netlify.app/"/>
              </a:rPr>
              <a:t>farmacia-solidaria.netlify.app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35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0897" y="1028700"/>
            <a:ext cx="2844168" cy="666750"/>
            <a:chOff x="0" y="0"/>
            <a:chExt cx="1037560" cy="2432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7560" cy="243232"/>
            </a:xfrm>
            <a:custGeom>
              <a:avLst/>
              <a:gdLst/>
              <a:ahLst/>
              <a:cxnLst/>
              <a:rect r="r" b="b" t="t" l="l"/>
              <a:pathLst>
                <a:path h="243232" w="1037560">
                  <a:moveTo>
                    <a:pt x="0" y="0"/>
                  </a:moveTo>
                  <a:lnTo>
                    <a:pt x="1037560" y="0"/>
                  </a:lnTo>
                  <a:lnTo>
                    <a:pt x="1037560" y="243232"/>
                  </a:lnTo>
                  <a:lnTo>
                    <a:pt x="0" y="243232"/>
                  </a:lnTo>
                  <a:close/>
                </a:path>
              </a:pathLst>
            </a:custGeom>
            <a:solidFill>
              <a:srgbClr val="EAA90C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969491" y="0"/>
            <a:ext cx="7318509" cy="10287000"/>
          </a:xfrm>
          <a:custGeom>
            <a:avLst/>
            <a:gdLst/>
            <a:ahLst/>
            <a:cxnLst/>
            <a:rect r="r" b="b" t="t" l="l"/>
            <a:pathLst>
              <a:path h="10287000" w="7318509">
                <a:moveTo>
                  <a:pt x="0" y="0"/>
                </a:moveTo>
                <a:lnTo>
                  <a:pt x="7318509" y="0"/>
                </a:lnTo>
                <a:lnTo>
                  <a:pt x="731850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683" r="-6167" b="-668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19543" y="1164907"/>
            <a:ext cx="2466876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</a:pPr>
            <a:r>
              <a:rPr lang="en-US" sz="2099" spc="144">
                <a:solidFill>
                  <a:srgbClr val="012060"/>
                </a:solidFill>
                <a:latin typeface="Michroma"/>
              </a:rPr>
              <a:t>DESCRIÇÃO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0897" y="2019430"/>
            <a:ext cx="6957317" cy="619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</a:p>
          <a:p>
            <a:pPr>
              <a:lnSpc>
                <a:spcPts val="4200"/>
              </a:lnSpc>
            </a:pPr>
            <a:r>
              <a:rPr lang="en-US" sz="3000" spc="60">
                <a:solidFill>
                  <a:srgbClr val="FFFFFF"/>
                </a:solidFill>
                <a:latin typeface="Roboto"/>
              </a:rPr>
              <a:t>Essa loja online é focada em vendas de itens de higiene pessoal e medicamentos de baixo custo, cujo valor dessas vendas será parcialmente convertido para comprar remédios que estejam em falta nos postos de saúde e distribuir para as pessoas que apresentarem as condições mencionadas acima, através de uma comprovação do cadastro em nosso site.</a:t>
            </a:r>
          </a:p>
        </p:txBody>
      </p:sp>
      <p:sp>
        <p:nvSpPr>
          <p:cNvPr name="AutoShape 7" id="7"/>
          <p:cNvSpPr/>
          <p:nvPr/>
        </p:nvSpPr>
        <p:spPr>
          <a:xfrm rot="5400000">
            <a:off x="5840279" y="5129213"/>
            <a:ext cx="10287000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F35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5400000">
            <a:off x="-642442" y="5124450"/>
            <a:ext cx="1028700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6102880" y="1028700"/>
            <a:ext cx="2614282" cy="666750"/>
            <a:chOff x="0" y="0"/>
            <a:chExt cx="953697" cy="2432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53697" cy="243232"/>
            </a:xfrm>
            <a:custGeom>
              <a:avLst/>
              <a:gdLst/>
              <a:ahLst/>
              <a:cxnLst/>
              <a:rect r="r" b="b" t="t" l="l"/>
              <a:pathLst>
                <a:path h="243232" w="953697">
                  <a:moveTo>
                    <a:pt x="0" y="0"/>
                  </a:moveTo>
                  <a:lnTo>
                    <a:pt x="953697" y="0"/>
                  </a:lnTo>
                  <a:lnTo>
                    <a:pt x="953697" y="243232"/>
                  </a:lnTo>
                  <a:lnTo>
                    <a:pt x="0" y="243232"/>
                  </a:lnTo>
                  <a:close/>
                </a:path>
              </a:pathLst>
            </a:custGeom>
            <a:solidFill>
              <a:srgbClr val="F7A809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6102880" y="2296114"/>
            <a:ext cx="11146895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60">
                <a:solidFill>
                  <a:srgbClr val="FFFFFF"/>
                </a:solidFill>
                <a:latin typeface="Roboto"/>
              </a:rPr>
              <a:t>Díficil acesso à remédios por parte de pessoas se encontram em estado de vulnerabilidade social.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234055" y="1164907"/>
            <a:ext cx="235193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</a:pPr>
            <a:r>
              <a:rPr lang="en-US" sz="2099" spc="144">
                <a:solidFill>
                  <a:srgbClr val="012060"/>
                </a:solidFill>
                <a:latin typeface="Michroma"/>
              </a:rPr>
              <a:t>PROBLEMA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1F35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5400000">
            <a:off x="-642442" y="5124450"/>
            <a:ext cx="1028700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6102880" y="1028700"/>
            <a:ext cx="2614282" cy="666750"/>
            <a:chOff x="0" y="0"/>
            <a:chExt cx="953697" cy="2432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53697" cy="243232"/>
            </a:xfrm>
            <a:custGeom>
              <a:avLst/>
              <a:gdLst/>
              <a:ahLst/>
              <a:cxnLst/>
              <a:rect r="r" b="b" t="t" l="l"/>
              <a:pathLst>
                <a:path h="243232" w="953697">
                  <a:moveTo>
                    <a:pt x="0" y="0"/>
                  </a:moveTo>
                  <a:lnTo>
                    <a:pt x="953697" y="0"/>
                  </a:lnTo>
                  <a:lnTo>
                    <a:pt x="953697" y="243232"/>
                  </a:lnTo>
                  <a:lnTo>
                    <a:pt x="0" y="243232"/>
                  </a:lnTo>
                  <a:close/>
                </a:path>
              </a:pathLst>
            </a:custGeom>
            <a:solidFill>
              <a:srgbClr val="F7A809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6102880" y="2296114"/>
            <a:ext cx="11146895" cy="426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60">
                <a:solidFill>
                  <a:srgbClr val="FFFFFF"/>
                </a:solidFill>
                <a:latin typeface="Roboto"/>
              </a:rPr>
              <a:t>Pensando no problema demonstrado no slide anterior, criamos uma loja online que tem como objetivo principal a venda de itens de higiene pessoal e medicamentos de baixo custo, cujo valor dessas vendas será parcialmente convertido para comprar remédios que estejam em falta nos postos de saúde e distribuir para as pessoas que apresentarem as condições mencionadas acima, através de uma comprovação do cadastro em nosso site.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234055" y="1164907"/>
            <a:ext cx="235193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</a:pPr>
            <a:r>
              <a:rPr lang="en-US" sz="2099" spc="144">
                <a:solidFill>
                  <a:srgbClr val="012060"/>
                </a:solidFill>
                <a:latin typeface="Michroma"/>
              </a:rPr>
              <a:t>SOLUÇÃO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35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5400000">
            <a:off x="3309174" y="5129212"/>
            <a:ext cx="10287000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438387" cy="10287000"/>
            <a:chOff x="0" y="0"/>
            <a:chExt cx="11251182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24365" t="0" r="24365" b="0"/>
            <a:stretch>
              <a:fillRect/>
            </a:stretch>
          </p:blipFill>
          <p:spPr>
            <a:xfrm flipH="false" flipV="false">
              <a:off x="0" y="0"/>
              <a:ext cx="11251182" cy="13716000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8973170" y="1028700"/>
            <a:ext cx="3990353" cy="722053"/>
            <a:chOff x="0" y="0"/>
            <a:chExt cx="1344199" cy="2432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4199" cy="243232"/>
            </a:xfrm>
            <a:custGeom>
              <a:avLst/>
              <a:gdLst/>
              <a:ahLst/>
              <a:cxnLst/>
              <a:rect r="r" b="b" t="t" l="l"/>
              <a:pathLst>
                <a:path h="243232" w="1344199">
                  <a:moveTo>
                    <a:pt x="0" y="0"/>
                  </a:moveTo>
                  <a:lnTo>
                    <a:pt x="1344199" y="0"/>
                  </a:lnTo>
                  <a:lnTo>
                    <a:pt x="1344199" y="243232"/>
                  </a:lnTo>
                  <a:lnTo>
                    <a:pt x="0" y="243232"/>
                  </a:lnTo>
                  <a:close/>
                </a:path>
              </a:pathLst>
            </a:custGeom>
            <a:solidFill>
              <a:srgbClr val="F7A809"/>
            </a:solidFill>
          </p:spPr>
        </p:sp>
      </p:grpSp>
      <p:sp>
        <p:nvSpPr>
          <p:cNvPr name="AutoShape 7" id="7"/>
          <p:cNvSpPr/>
          <p:nvPr/>
        </p:nvSpPr>
        <p:spPr>
          <a:xfrm rot="5400000">
            <a:off x="-329882" y="7871143"/>
            <a:ext cx="2745739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9254090" y="1053303"/>
            <a:ext cx="3554383" cy="65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92"/>
              </a:lnSpc>
            </a:pPr>
            <a:r>
              <a:rPr lang="en-US" sz="4200" spc="42">
                <a:solidFill>
                  <a:srgbClr val="FFFFFF"/>
                </a:solidFill>
                <a:latin typeface="Michroma"/>
              </a:rPr>
              <a:t>Mercado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973170" y="2184400"/>
            <a:ext cx="9091236" cy="8455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Roboto"/>
              </a:rPr>
              <a:t>De acordo com uma análise detalhada do mercado realizada por César Bentim, diretor de relacionamento com parceiros estratégicos da IQVIA, a demanda por todos os produtos comercializados nas farmácias brasileiras atingiu a marca de 7,5 bilhões de unidades e um valor de R$ 184,2 bilhões em 2022. </a:t>
            </a:r>
          </a:p>
          <a:p>
            <a:pPr>
              <a:lnSpc>
                <a:spcPts val="2799"/>
              </a:lnSpc>
            </a:pPr>
          </a:p>
          <a:p>
            <a:pPr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Roboto"/>
              </a:rPr>
              <a:t>Esses números demonstram o crescimento significativo do mercado farmacêutico no país. Segundo o Índice Antecedente de Vendas (IAV/IDV), desenvolvido com base nas projeções das empresas associadas ao Instituto para Desenvolvimento do Varejo (IDV) e calculado pela EY, o segmento de artigos farmacêuticos, medicamentos e perfumaria registrou um aumento de 18% no primeiro trimestre deste ano em comparação com o mesmo período de 2022. </a:t>
            </a:r>
          </a:p>
          <a:p>
            <a:pPr>
              <a:lnSpc>
                <a:spcPts val="2799"/>
              </a:lnSpc>
            </a:pPr>
          </a:p>
          <a:p>
            <a:pPr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Roboto"/>
              </a:rPr>
              <a:t>Através de uma pesquisa conduzida pela IQVIA para o setor farmacêutico, espera-se que o setor cresça até 10,5% em 2023. Os resultados já alcançados no primeiro trimestre e em abril deste ano corroboram essa previsão e mantêm a perspectiva de expansão de dois dígitos nos próximos meses.</a:t>
            </a:r>
          </a:p>
          <a:p>
            <a:pPr>
              <a:lnSpc>
                <a:spcPts val="2799"/>
              </a:lnSpc>
            </a:pPr>
          </a:p>
          <a:p>
            <a:pPr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Roboto"/>
              </a:rPr>
              <a:t>Fonte:</a:t>
            </a:r>
          </a:p>
          <a:p>
            <a:pPr>
              <a:lnSpc>
                <a:spcPts val="2799"/>
              </a:lnSpc>
            </a:pPr>
            <a:r>
              <a:rPr lang="en-US" sz="1999" u="sng">
                <a:solidFill>
                  <a:srgbClr val="FFFFFF"/>
                </a:solidFill>
                <a:latin typeface="Roboto"/>
                <a:hlinkClick r:id="rId3" tooltip="https://pfarma.com.br/blog/8419-setorf-farmaceutico-crescimento-2023.html#:~:text=De%20acordo%20com%20uma%20pesquisa,dois%20d%C3%ADgitos%20nos%20pr%C3%B3ximos%20meses"/>
              </a:rPr>
              <a:t>https://pfarma.com.br/blog/8419-setorf-farmaceutico-crescimento-2023.html#:~:text=De%20acordo%20com%20uma%20pesquisa,dois%20d%C3%ADgitos%20nos%20pr%C3%B3ximos%20meses</a:t>
            </a:r>
            <a:r>
              <a:rPr lang="en-US" sz="1999">
                <a:solidFill>
                  <a:srgbClr val="FFFFFF"/>
                </a:solidFill>
                <a:latin typeface="Roboto"/>
              </a:rPr>
              <a:t>.</a:t>
            </a:r>
          </a:p>
          <a:p>
            <a:pPr>
              <a:lnSpc>
                <a:spcPts val="2799"/>
              </a:lnSpc>
            </a:pPr>
          </a:p>
          <a:p>
            <a:pPr>
              <a:lnSpc>
                <a:spcPts val="279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35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5400000">
            <a:off x="6185583" y="5129212"/>
            <a:ext cx="10287000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343370" y="0"/>
            <a:ext cx="6944630" cy="10287000"/>
          </a:xfrm>
          <a:custGeom>
            <a:avLst/>
            <a:gdLst/>
            <a:ahLst/>
            <a:cxnLst/>
            <a:rect r="r" b="b" t="t" l="l"/>
            <a:pathLst>
              <a:path h="10287000" w="6944630">
                <a:moveTo>
                  <a:pt x="0" y="0"/>
                </a:moveTo>
                <a:lnTo>
                  <a:pt x="6944630" y="0"/>
                </a:lnTo>
                <a:lnTo>
                  <a:pt x="694463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68" r="0" b="-56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321750"/>
            <a:ext cx="8260986" cy="4330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Roboto"/>
              </a:rPr>
              <a:t>Nós nos destacamos pelos seguintes pontos:</a:t>
            </a:r>
          </a:p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Roboto"/>
              </a:rPr>
              <a:t>Foco na qualidade;</a:t>
            </a:r>
          </a:p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Roboto"/>
              </a:rPr>
              <a:t>Estabelecimento de parceirias;</a:t>
            </a:r>
          </a:p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Roboto"/>
              </a:rPr>
              <a:t>Entrega em domicílio;</a:t>
            </a:r>
          </a:p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Roboto"/>
              </a:rPr>
              <a:t>Alta variedade de medicamentos.</a:t>
            </a:r>
          </a:p>
          <a:p>
            <a:pPr>
              <a:lnSpc>
                <a:spcPts val="490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8136788"/>
            <a:ext cx="2397054" cy="125112"/>
            <a:chOff x="0" y="0"/>
            <a:chExt cx="3196072" cy="166815"/>
          </a:xfrm>
        </p:grpSpPr>
        <p:sp>
          <p:nvSpPr>
            <p:cNvPr name="AutoShape 6" id="6"/>
            <p:cNvSpPr/>
            <p:nvPr/>
          </p:nvSpPr>
          <p:spPr>
            <a:xfrm rot="0">
              <a:off x="1605784" y="0"/>
              <a:ext cx="1590288" cy="0"/>
            </a:xfrm>
            <a:prstGeom prst="line">
              <a:avLst/>
            </a:prstGeom>
            <a:ln cap="flat" w="166815">
              <a:solidFill>
                <a:srgbClr val="8C52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7" id="7"/>
            <p:cNvSpPr/>
            <p:nvPr/>
          </p:nvSpPr>
          <p:spPr>
            <a:xfrm rot="0">
              <a:off x="0" y="0"/>
              <a:ext cx="1590288" cy="0"/>
            </a:xfrm>
            <a:prstGeom prst="line">
              <a:avLst/>
            </a:prstGeom>
            <a:ln cap="flat" w="166815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1028700" y="1028700"/>
            <a:ext cx="2614282" cy="666750"/>
            <a:chOff x="0" y="0"/>
            <a:chExt cx="953697" cy="24323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53697" cy="243232"/>
            </a:xfrm>
            <a:custGeom>
              <a:avLst/>
              <a:gdLst/>
              <a:ahLst/>
              <a:cxnLst/>
              <a:rect r="r" b="b" t="t" l="l"/>
              <a:pathLst>
                <a:path h="243232" w="953697">
                  <a:moveTo>
                    <a:pt x="0" y="0"/>
                  </a:moveTo>
                  <a:lnTo>
                    <a:pt x="953697" y="0"/>
                  </a:lnTo>
                  <a:lnTo>
                    <a:pt x="953697" y="243232"/>
                  </a:lnTo>
                  <a:lnTo>
                    <a:pt x="0" y="243232"/>
                  </a:lnTo>
                  <a:close/>
                </a:path>
              </a:pathLst>
            </a:custGeom>
            <a:solidFill>
              <a:srgbClr val="F7A80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1164908"/>
            <a:ext cx="261428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Michroma"/>
              </a:rPr>
              <a:t>Concorrência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35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5400000">
            <a:off x="6185583" y="5129212"/>
            <a:ext cx="10287000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2614282" cy="666750"/>
            <a:chOff x="0" y="0"/>
            <a:chExt cx="953697" cy="2432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53697" cy="243232"/>
            </a:xfrm>
            <a:custGeom>
              <a:avLst/>
              <a:gdLst/>
              <a:ahLst/>
              <a:cxnLst/>
              <a:rect r="r" b="b" t="t" l="l"/>
              <a:pathLst>
                <a:path h="243232" w="953697">
                  <a:moveTo>
                    <a:pt x="0" y="0"/>
                  </a:moveTo>
                  <a:lnTo>
                    <a:pt x="953697" y="0"/>
                  </a:lnTo>
                  <a:lnTo>
                    <a:pt x="953697" y="243232"/>
                  </a:lnTo>
                  <a:lnTo>
                    <a:pt x="0" y="243232"/>
                  </a:lnTo>
                  <a:close/>
                </a:path>
              </a:pathLst>
            </a:custGeom>
            <a:solidFill>
              <a:srgbClr val="F7A809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358395" y="0"/>
            <a:ext cx="8929605" cy="10287000"/>
            <a:chOff x="0" y="0"/>
            <a:chExt cx="11906139" cy="137160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25564" t="0" r="25564" b="0"/>
            <a:stretch>
              <a:fillRect/>
            </a:stretch>
          </p:blipFill>
          <p:spPr>
            <a:xfrm flipH="false" flipV="false">
              <a:off x="0" y="0"/>
              <a:ext cx="11906139" cy="13716000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1028700" y="2013131"/>
            <a:ext cx="8260986" cy="480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Roboto"/>
              </a:rPr>
              <a:t>Nós nos destacamos por termos uma equipe comprometida com o bem-estar das pessoas, tanto na disponibilização de medicamentos para aqueles que têm dificuldades financeiras, quanto no atendimento aos nossos clientes. Acreditamos que a humanização no atendimento é fundamental para garantir a satisfação e fidelização dos clientes, bem como para promover o acesso à saúde e à qualidade de vida para a população em geral. Com um olhar voltado para o cuidado e o respeito ao ser humano, buscamos sempre superar as expectativas de quem confia em nosso trabalho.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164908"/>
            <a:ext cx="261428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Michroma"/>
              </a:rPr>
              <a:t>Diferencial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1F35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24362" y="1028700"/>
            <a:ext cx="2614282" cy="666750"/>
            <a:chOff x="0" y="0"/>
            <a:chExt cx="953697" cy="2432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3697" cy="243232"/>
            </a:xfrm>
            <a:custGeom>
              <a:avLst/>
              <a:gdLst/>
              <a:ahLst/>
              <a:cxnLst/>
              <a:rect r="r" b="b" t="t" l="l"/>
              <a:pathLst>
                <a:path h="243232" w="953697">
                  <a:moveTo>
                    <a:pt x="0" y="0"/>
                  </a:moveTo>
                  <a:lnTo>
                    <a:pt x="953697" y="0"/>
                  </a:lnTo>
                  <a:lnTo>
                    <a:pt x="953697" y="243232"/>
                  </a:lnTo>
                  <a:lnTo>
                    <a:pt x="0" y="243232"/>
                  </a:lnTo>
                  <a:close/>
                </a:path>
              </a:pathLst>
            </a:custGeom>
            <a:solidFill>
              <a:srgbClr val="F7A809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2724362" y="1164908"/>
            <a:ext cx="261428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Michroma"/>
              </a:rPr>
              <a:t>Resultado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24362" y="2087858"/>
            <a:ext cx="8656639" cy="540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Roboto"/>
              </a:rPr>
              <a:t>Esperemos atingir uma meta de satisfação acima dos 90% na entrega das mercadorias comercializadas.</a:t>
            </a:r>
          </a:p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Roboto"/>
              </a:rPr>
              <a:t>Ter distribuidos mais de 20 mil remédios até 2025.</a:t>
            </a:r>
          </a:p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Roboto"/>
              </a:rPr>
              <a:t>Com nosso trabalho ajudar a promover mais projetos que visem o bem-estar social.</a:t>
            </a:r>
          </a:p>
          <a:p>
            <a:pPr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35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5400000">
            <a:off x="3309174" y="5129212"/>
            <a:ext cx="10287000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438387" cy="10287000"/>
            <a:chOff x="0" y="0"/>
            <a:chExt cx="11251182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9389" r="0" b="9389"/>
            <a:stretch>
              <a:fillRect/>
            </a:stretch>
          </p:blipFill>
          <p:spPr>
            <a:xfrm flipH="false" flipV="false">
              <a:off x="0" y="0"/>
              <a:ext cx="11251182" cy="13716000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028700" y="6525887"/>
            <a:ext cx="8616729" cy="2732413"/>
            <a:chOff x="0" y="0"/>
            <a:chExt cx="3143406" cy="99679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43406" cy="996791"/>
            </a:xfrm>
            <a:custGeom>
              <a:avLst/>
              <a:gdLst/>
              <a:ahLst/>
              <a:cxnLst/>
              <a:rect r="r" b="b" t="t" l="l"/>
              <a:pathLst>
                <a:path h="996791" w="3143406">
                  <a:moveTo>
                    <a:pt x="0" y="0"/>
                  </a:moveTo>
                  <a:lnTo>
                    <a:pt x="3143406" y="0"/>
                  </a:lnTo>
                  <a:lnTo>
                    <a:pt x="3143406" y="996791"/>
                  </a:lnTo>
                  <a:lnTo>
                    <a:pt x="0" y="996791"/>
                  </a:lnTo>
                  <a:close/>
                </a:path>
              </a:pathLst>
            </a:custGeom>
            <a:solidFill>
              <a:srgbClr val="F7A809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541585" y="6525887"/>
            <a:ext cx="3132566" cy="2732413"/>
            <a:chOff x="0" y="0"/>
            <a:chExt cx="4176755" cy="3643217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11785" t="0" r="11785" b="0"/>
            <a:stretch>
              <a:fillRect/>
            </a:stretch>
          </p:blipFill>
          <p:spPr>
            <a:xfrm flipH="false" flipV="false">
              <a:off x="0" y="0"/>
              <a:ext cx="4176755" cy="3643217"/>
            </a:xfrm>
            <a:prstGeom prst="rect">
              <a:avLst/>
            </a:prstGeom>
          </p:spPr>
        </p:pic>
      </p:grpSp>
      <p:sp>
        <p:nvSpPr>
          <p:cNvPr name="AutoShape 9" id="9"/>
          <p:cNvSpPr/>
          <p:nvPr/>
        </p:nvSpPr>
        <p:spPr>
          <a:xfrm rot="5400000">
            <a:off x="8183003" y="7871143"/>
            <a:ext cx="2745739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rot="5400000">
            <a:off x="-329882" y="7871143"/>
            <a:ext cx="2745739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5400000">
            <a:off x="11315569" y="7871143"/>
            <a:ext cx="2745739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0">
            <a:off x="1028700" y="6512561"/>
            <a:ext cx="11674026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0">
            <a:off x="1028700" y="9229725"/>
            <a:ext cx="11659739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9570160" y="695325"/>
            <a:ext cx="3337764" cy="666750"/>
            <a:chOff x="0" y="0"/>
            <a:chExt cx="1217626" cy="24323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17625" cy="243232"/>
            </a:xfrm>
            <a:custGeom>
              <a:avLst/>
              <a:gdLst/>
              <a:ahLst/>
              <a:cxnLst/>
              <a:rect r="r" b="b" t="t" l="l"/>
              <a:pathLst>
                <a:path h="243232" w="1217625">
                  <a:moveTo>
                    <a:pt x="0" y="0"/>
                  </a:moveTo>
                  <a:lnTo>
                    <a:pt x="1217625" y="0"/>
                  </a:lnTo>
                  <a:lnTo>
                    <a:pt x="1217625" y="243232"/>
                  </a:lnTo>
                  <a:lnTo>
                    <a:pt x="0" y="243232"/>
                  </a:lnTo>
                  <a:close/>
                </a:path>
              </a:pathLst>
            </a:custGeom>
            <a:solidFill>
              <a:srgbClr val="F7A809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9570160" y="1587500"/>
            <a:ext cx="5812956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ichroma"/>
              </a:rPr>
              <a:t>Identificar e estabelecer parcerias com fornecedores de medicamentos a preços acessíveis e organizações de saúde para ampliar a rede de recursos.</a:t>
            </a:r>
          </a:p>
          <a:p>
            <a:pPr>
              <a:lnSpc>
                <a:spcPts val="280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9541585" y="4754563"/>
            <a:ext cx="7717715" cy="104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ichroma"/>
              </a:rPr>
              <a:t>Estabelecer um sistema de gestão de estoque eficiente para garantir a disponibilidade de medicamentos para os pacientes.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34875" y="7167880"/>
            <a:ext cx="7204380" cy="139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Michroma"/>
              </a:rPr>
              <a:t>Desenvolver um plano de comunicação e marketing para aumentar a conscientização sobre os serviços oferecidos e atrair mais pacientes e doadores.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570160" y="839788"/>
            <a:ext cx="3337764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Michroma"/>
              </a:rPr>
              <a:t>Próximos Passos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570160" y="3694430"/>
            <a:ext cx="5933227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ichroma"/>
              </a:rPr>
              <a:t>Criação de programas de educação em saúde para a comunidade.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DAFh_9LMaa8</dc:identifier>
  <dcterms:modified xsi:type="dcterms:W3CDTF">2011-08-01T06:04:30Z</dcterms:modified>
  <cp:revision>1</cp:revision>
  <dc:title>Inserir um pouquinho de texto</dc:title>
</cp:coreProperties>
</file>

<file path=docProps/thumbnail.jpeg>
</file>